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6858000" cy="9144000"/>
  <p:embeddedFontLst>
    <p:embeddedFont>
      <p:font typeface="Archivo Black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ArchivoBlack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09582e51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09582e51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6c78d70f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56c78d70f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6c78d70ff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6c78d70ff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6c78d70ff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6c78d70ff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6c78d70f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6c78d70f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6c78d70ff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56c78d70ff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b75ed6d7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b75ed6d7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b75ed6d7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b75ed6d7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b75ed6d7a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b75ed6d7a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058a558d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058a558d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99d34279e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99d34279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99aa4381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99aa4381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99d34279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99d34279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Relationship Id="rId4" Type="http://schemas.openxmlformats.org/officeDocument/2006/relationships/image" Target="../media/image5.png"/><Relationship Id="rId5" Type="http://schemas.openxmlformats.org/officeDocument/2006/relationships/image" Target="../media/image25.png"/><Relationship Id="rId6" Type="http://schemas.openxmlformats.org/officeDocument/2006/relationships/image" Target="../media/image12.png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5" Type="http://schemas.openxmlformats.org/officeDocument/2006/relationships/image" Target="../media/image6.png"/><Relationship Id="rId6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5" Type="http://schemas.openxmlformats.org/officeDocument/2006/relationships/image" Target="../media/image9.png"/><Relationship Id="rId6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9" Type="http://schemas.openxmlformats.org/officeDocument/2006/relationships/image" Target="../media/image17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grpc.io/" TargetMode="External"/><Relationship Id="rId4" Type="http://schemas.openxmlformats.org/officeDocument/2006/relationships/hyperlink" Target="https://mali.js.org/" TargetMode="External"/><Relationship Id="rId5" Type="http://schemas.openxmlformats.org/officeDocument/2006/relationships/hyperlink" Target="https://github.com/bojand/grpc-caller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17616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547825" y="629300"/>
            <a:ext cx="4933800" cy="205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TESTE de </a:t>
            </a:r>
            <a:r>
              <a:rPr lang="pt-BR" sz="72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API</a:t>
            </a:r>
            <a:r>
              <a:rPr lang="pt-BR" sz="60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 </a:t>
            </a:r>
            <a:endParaRPr sz="6000"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230880" r="-230880" t="0"/>
          <a:stretch/>
        </p:blipFill>
        <p:spPr>
          <a:xfrm>
            <a:off x="7560720" y="4187700"/>
            <a:ext cx="1583279" cy="87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9575" y="1642750"/>
            <a:ext cx="3229276" cy="11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18799" l="1725" r="48967" t="26849"/>
          <a:stretch/>
        </p:blipFill>
        <p:spPr>
          <a:xfrm>
            <a:off x="4534375" y="2712938"/>
            <a:ext cx="4343913" cy="149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3452" y="4435567"/>
            <a:ext cx="1808224" cy="801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33275" l="0" r="0" t="26194"/>
          <a:stretch/>
        </p:blipFill>
        <p:spPr>
          <a:xfrm>
            <a:off x="263500" y="195950"/>
            <a:ext cx="2477725" cy="1004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763925" y="2348975"/>
            <a:ext cx="1047300" cy="205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+</a:t>
            </a:r>
            <a:endParaRPr sz="9600"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643" l="0" r="0" t="13586"/>
          <a:stretch/>
        </p:blipFill>
        <p:spPr>
          <a:xfrm>
            <a:off x="5494750" y="1577188"/>
            <a:ext cx="2968449" cy="288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3325" y="870925"/>
            <a:ext cx="506101" cy="50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5">
            <a:alphaModFix/>
          </a:blip>
          <a:srcRect b="34701" l="0" r="0" t="32876"/>
          <a:stretch/>
        </p:blipFill>
        <p:spPr>
          <a:xfrm>
            <a:off x="7661563" y="4662863"/>
            <a:ext cx="1482425" cy="48063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5219688" y="285475"/>
            <a:ext cx="38598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97A7"/>
                </a:solidFill>
                <a:latin typeface="Archivo Black"/>
                <a:ea typeface="Archivo Black"/>
                <a:cs typeface="Archivo Black"/>
                <a:sym typeface="Archivo Black"/>
              </a:rPr>
              <a:t>Karini Magalhães</a:t>
            </a:r>
            <a:endParaRPr sz="2500">
              <a:solidFill>
                <a:srgbClr val="0097A7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6204600" y="930625"/>
            <a:ext cx="34083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585858"/>
                </a:solidFill>
              </a:rPr>
              <a:t>/karini-magalhaes</a:t>
            </a:r>
            <a:endParaRPr sz="1800">
              <a:solidFill>
                <a:srgbClr val="585858"/>
              </a:solidFill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300" y="870925"/>
            <a:ext cx="506101" cy="50609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/>
        </p:nvSpPr>
        <p:spPr>
          <a:xfrm>
            <a:off x="338263" y="285475"/>
            <a:ext cx="38598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97A7"/>
                </a:solidFill>
                <a:latin typeface="Archivo Black"/>
                <a:ea typeface="Archivo Black"/>
                <a:cs typeface="Archivo Black"/>
                <a:sym typeface="Archivo Black"/>
              </a:rPr>
              <a:t>Gustavo Rodrigues</a:t>
            </a:r>
            <a:endParaRPr sz="2500">
              <a:solidFill>
                <a:srgbClr val="0097A7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094575" y="930625"/>
            <a:ext cx="34083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585858"/>
                </a:solidFill>
              </a:rPr>
              <a:t>/gustavosilvarodrigues</a:t>
            </a:r>
            <a:endParaRPr sz="1800">
              <a:solidFill>
                <a:srgbClr val="585858"/>
              </a:solidFill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150" y="1577200"/>
            <a:ext cx="2968450" cy="29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3438" y="4580026"/>
            <a:ext cx="1482423" cy="6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9638" y="4503826"/>
            <a:ext cx="1482423" cy="6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4">
            <a:alphaModFix/>
          </a:blip>
          <a:srcRect b="34701" l="0" r="0" t="32876"/>
          <a:stretch/>
        </p:blipFill>
        <p:spPr>
          <a:xfrm>
            <a:off x="7685013" y="4585138"/>
            <a:ext cx="1482425" cy="48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000" y="1205325"/>
            <a:ext cx="8283945" cy="30699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/>
        </p:nvSpPr>
        <p:spPr>
          <a:xfrm>
            <a:off x="657438" y="345425"/>
            <a:ext cx="38598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97A7"/>
                </a:solidFill>
                <a:latin typeface="Archivo Black"/>
                <a:ea typeface="Archivo Black"/>
                <a:cs typeface="Archivo Black"/>
                <a:sym typeface="Archivo Black"/>
              </a:rPr>
              <a:t>Funcionamento</a:t>
            </a:r>
            <a:endParaRPr sz="2500">
              <a:solidFill>
                <a:srgbClr val="0097A7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635012" y="856725"/>
            <a:ext cx="3079800" cy="438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0" l="0" r="1215" t="0"/>
          <a:stretch/>
        </p:blipFill>
        <p:spPr>
          <a:xfrm>
            <a:off x="-1680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1062825" y="1600200"/>
            <a:ext cx="6852300" cy="19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80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Começando a fazer DevOps</a:t>
            </a:r>
            <a:endParaRPr/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 amt="71000"/>
          </a:blip>
          <a:stretch>
            <a:fillRect/>
          </a:stretch>
        </p:blipFill>
        <p:spPr>
          <a:xfrm>
            <a:off x="-100" y="-18375"/>
            <a:ext cx="9144003" cy="51435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8999"/>
              </a:srgbClr>
            </a:outerShdw>
          </a:effectLst>
        </p:spPr>
      </p:pic>
      <p:sp>
        <p:nvSpPr>
          <p:cNvPr id="96" name="Google Shape;96;p17"/>
          <p:cNvSpPr txBox="1"/>
          <p:nvPr/>
        </p:nvSpPr>
        <p:spPr>
          <a:xfrm>
            <a:off x="1190851" y="1793225"/>
            <a:ext cx="6604800" cy="15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rPr>
              <a:t>Testando um serviço gRPC</a:t>
            </a:r>
            <a:endParaRPr sz="3600">
              <a:solidFill>
                <a:schemeClr val="lt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9538" y="4562401"/>
            <a:ext cx="1482423" cy="6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 rotWithShape="1">
          <a:blip r:embed="rId4">
            <a:alphaModFix/>
          </a:blip>
          <a:srcRect b="34701" l="0" r="0" t="32876"/>
          <a:stretch/>
        </p:blipFill>
        <p:spPr>
          <a:xfrm>
            <a:off x="7685113" y="4643713"/>
            <a:ext cx="1482425" cy="48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61368" y="1286725"/>
            <a:ext cx="6611833" cy="352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657438" y="421625"/>
            <a:ext cx="38598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97A7"/>
                </a:solidFill>
                <a:latin typeface="Archivo Black"/>
                <a:ea typeface="Archivo Black"/>
                <a:cs typeface="Archivo Black"/>
                <a:sym typeface="Archivo Black"/>
              </a:rPr>
              <a:t>BloomRPC</a:t>
            </a:r>
            <a:endParaRPr sz="2500">
              <a:solidFill>
                <a:srgbClr val="0097A7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635012" y="1009125"/>
            <a:ext cx="3079800" cy="438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2625" y="2124450"/>
            <a:ext cx="1366425" cy="136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9538" y="4562401"/>
            <a:ext cx="1482423" cy="6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 rotWithShape="1">
          <a:blip r:embed="rId4">
            <a:alphaModFix/>
          </a:blip>
          <a:srcRect b="34701" l="0" r="0" t="32876"/>
          <a:stretch/>
        </p:blipFill>
        <p:spPr>
          <a:xfrm>
            <a:off x="7685113" y="4643713"/>
            <a:ext cx="1482425" cy="48063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/>
        </p:nvSpPr>
        <p:spPr>
          <a:xfrm>
            <a:off x="657438" y="421625"/>
            <a:ext cx="38598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97A7"/>
                </a:solidFill>
                <a:latin typeface="Archivo Black"/>
                <a:ea typeface="Archivo Black"/>
                <a:cs typeface="Archivo Black"/>
                <a:sym typeface="Archivo Black"/>
              </a:rPr>
              <a:t>GRPCC</a:t>
            </a:r>
            <a:endParaRPr sz="2500">
              <a:solidFill>
                <a:srgbClr val="0097A7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635012" y="1009125"/>
            <a:ext cx="3079800" cy="438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4800" y="2943225"/>
            <a:ext cx="848677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5750" y="1947175"/>
            <a:ext cx="8429625" cy="46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0"/>
          <p:cNvPicPr preferRelativeResize="0"/>
          <p:nvPr/>
        </p:nvPicPr>
        <p:blipFill rotWithShape="1">
          <a:blip r:embed="rId3">
            <a:alphaModFix/>
          </a:blip>
          <a:srcRect b="0" l="11481" r="13183" t="-169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2064200" y="4144750"/>
            <a:ext cx="5412900" cy="7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rPr>
              <a:t>Show me the code!</a:t>
            </a:r>
            <a:endParaRPr sz="3600">
              <a:solidFill>
                <a:schemeClr val="lt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/>
        </p:nvSpPr>
        <p:spPr>
          <a:xfrm>
            <a:off x="657438" y="269225"/>
            <a:ext cx="38598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97A7"/>
                </a:solidFill>
                <a:latin typeface="Archivo Black"/>
                <a:ea typeface="Archivo Black"/>
                <a:cs typeface="Archivo Black"/>
                <a:sym typeface="Archivo Black"/>
              </a:rPr>
              <a:t>Stack</a:t>
            </a:r>
            <a:endParaRPr sz="2500">
              <a:solidFill>
                <a:srgbClr val="0097A7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28" name="Google Shape;128;p21"/>
          <p:cNvSpPr/>
          <p:nvPr/>
        </p:nvSpPr>
        <p:spPr>
          <a:xfrm>
            <a:off x="635012" y="856725"/>
            <a:ext cx="3079800" cy="438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438" y="4580026"/>
            <a:ext cx="1482423" cy="6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 rotWithShape="1">
          <a:blip r:embed="rId4">
            <a:alphaModFix/>
          </a:blip>
          <a:srcRect b="34701" l="0" r="0" t="32876"/>
          <a:stretch/>
        </p:blipFill>
        <p:spPr>
          <a:xfrm>
            <a:off x="7608813" y="4661338"/>
            <a:ext cx="1482425" cy="48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8842" y="2410848"/>
            <a:ext cx="937134" cy="93711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5292123" y="3468650"/>
            <a:ext cx="20910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97A7"/>
                </a:solidFill>
                <a:latin typeface="Archivo Black"/>
                <a:ea typeface="Archivo Black"/>
                <a:cs typeface="Archivo Black"/>
                <a:sym typeface="Archivo Black"/>
              </a:rPr>
              <a:t>grpc-caller</a:t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671100" y="1289475"/>
            <a:ext cx="4327500" cy="21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Node.js v.10</a:t>
            </a:r>
            <a:endParaRPr sz="1800"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gRPC v.1.17.0</a:t>
            </a:r>
            <a:endParaRPr sz="1800"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Mali v.0.9.2</a:t>
            </a:r>
            <a:endParaRPr sz="1800"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grpc-caller v.0.12.0</a:t>
            </a:r>
            <a:endParaRPr sz="1800"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Mocha</a:t>
            </a:r>
            <a:endParaRPr sz="1800"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Chai</a:t>
            </a:r>
            <a:endParaRPr sz="1800"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134" name="Google Shape;13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1795" y="1676115"/>
            <a:ext cx="1482426" cy="52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 rotWithShape="1">
          <a:blip r:embed="rId7">
            <a:alphaModFix/>
          </a:blip>
          <a:srcRect b="18799" l="1725" r="48967" t="26849"/>
          <a:stretch/>
        </p:blipFill>
        <p:spPr>
          <a:xfrm>
            <a:off x="5188988" y="865175"/>
            <a:ext cx="1908058" cy="6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92250" y="1470697"/>
            <a:ext cx="937125" cy="937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99575" y="2728875"/>
            <a:ext cx="753600" cy="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/>
        </p:nvSpPr>
        <p:spPr>
          <a:xfrm>
            <a:off x="657438" y="269225"/>
            <a:ext cx="38598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97A7"/>
                </a:solidFill>
                <a:latin typeface="Archivo Black"/>
                <a:ea typeface="Archivo Black"/>
                <a:cs typeface="Archivo Black"/>
                <a:sym typeface="Archivo Black"/>
              </a:rPr>
              <a:t>Documentação</a:t>
            </a:r>
            <a:endParaRPr sz="2500">
              <a:solidFill>
                <a:srgbClr val="0097A7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635012" y="856725"/>
            <a:ext cx="3079800" cy="438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2"/>
          <p:cNvSpPr txBox="1"/>
          <p:nvPr/>
        </p:nvSpPr>
        <p:spPr>
          <a:xfrm>
            <a:off x="362850" y="1566829"/>
            <a:ext cx="8418300" cy="25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gRPC: </a:t>
            </a:r>
            <a:r>
              <a:rPr lang="pt-BR">
                <a:solidFill>
                  <a:srgbClr val="5E5E5E"/>
                </a:solidFill>
                <a:uFill>
                  <a:noFill/>
                </a:uFill>
                <a:latin typeface="Archivo Black"/>
                <a:ea typeface="Archivo Black"/>
                <a:cs typeface="Archivo Black"/>
                <a:sym typeface="Archivo Black"/>
                <a:hlinkClick r:id="rId3"/>
              </a:rPr>
              <a:t>https://grpc.io/</a:t>
            </a:r>
            <a:endParaRPr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Mali: </a:t>
            </a:r>
            <a:r>
              <a:rPr lang="pt-BR">
                <a:solidFill>
                  <a:srgbClr val="5E5E5E"/>
                </a:solidFill>
                <a:uFill>
                  <a:noFill/>
                </a:uFill>
                <a:latin typeface="Archivo Black"/>
                <a:ea typeface="Archivo Black"/>
                <a:cs typeface="Archivo Black"/>
                <a:sym typeface="Archivo Black"/>
                <a:hlinkClick r:id="rId4"/>
              </a:rPr>
              <a:t>https://mali.js.org/</a:t>
            </a:r>
            <a:endParaRPr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grpc-caller: </a:t>
            </a:r>
            <a:r>
              <a:rPr lang="pt-BR">
                <a:solidFill>
                  <a:srgbClr val="5E5E5E"/>
                </a:solidFill>
                <a:uFill>
                  <a:noFill/>
                </a:uFill>
                <a:latin typeface="Archivo Black"/>
                <a:ea typeface="Archivo Black"/>
                <a:cs typeface="Archivo Black"/>
                <a:sym typeface="Archivo Black"/>
                <a:hlinkClick r:id="rId5"/>
              </a:rPr>
              <a:t>https://github.com/bojand/grpc-caller</a:t>
            </a:r>
            <a:endParaRPr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Exemplo: </a:t>
            </a:r>
            <a:r>
              <a:rPr lang="pt-BR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https://github.com/karinimagalhaes/api-movies-grpc</a:t>
            </a:r>
            <a:endParaRPr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Exemplo 2</a:t>
            </a:r>
            <a:r>
              <a:rPr lang="pt-BR" sz="18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: </a:t>
            </a:r>
            <a:r>
              <a:rPr lang="pt-BR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https://github.com/gustavobeavis/grpc-test-workshop</a:t>
            </a:r>
            <a:endParaRPr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/>
        </p:nvSpPr>
        <p:spPr>
          <a:xfrm>
            <a:off x="2857488" y="876400"/>
            <a:ext cx="38598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97A7"/>
                </a:solidFill>
                <a:latin typeface="Archivo Black"/>
                <a:ea typeface="Archivo Black"/>
                <a:cs typeface="Archivo Black"/>
                <a:sym typeface="Archivo Black"/>
              </a:rPr>
              <a:t>Venha ser um ás</a:t>
            </a:r>
            <a:endParaRPr sz="2500">
              <a:solidFill>
                <a:srgbClr val="0097A7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50" name="Google Shape;150;p23"/>
          <p:cNvSpPr/>
          <p:nvPr/>
        </p:nvSpPr>
        <p:spPr>
          <a:xfrm>
            <a:off x="2987462" y="1463900"/>
            <a:ext cx="3079800" cy="438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57500"/>
            <a:ext cx="9143999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3"/>
          <p:cNvSpPr txBox="1"/>
          <p:nvPr/>
        </p:nvSpPr>
        <p:spPr>
          <a:xfrm>
            <a:off x="2857500" y="1672175"/>
            <a:ext cx="6117300" cy="6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5E5E5E"/>
                </a:solidFill>
                <a:latin typeface="Archivo Black"/>
                <a:ea typeface="Archivo Black"/>
                <a:cs typeface="Archivo Black"/>
                <a:sym typeface="Archivo Black"/>
              </a:rPr>
              <a:t>www.maxmilhas.com.br/trabalhe-conosco</a:t>
            </a:r>
            <a:endParaRPr sz="2000">
              <a:solidFill>
                <a:srgbClr val="5E5E5E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4"/>
          <p:cNvPicPr preferRelativeResize="0"/>
          <p:nvPr/>
        </p:nvPicPr>
        <p:blipFill rotWithShape="1">
          <a:blip r:embed="rId3">
            <a:alphaModFix/>
          </a:blip>
          <a:srcRect b="8929" l="0" r="0" t="13285"/>
          <a:stretch/>
        </p:blipFill>
        <p:spPr>
          <a:xfrm>
            <a:off x="0" y="0"/>
            <a:ext cx="9144000" cy="5160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4"/>
          <p:cNvSpPr txBox="1"/>
          <p:nvPr/>
        </p:nvSpPr>
        <p:spPr>
          <a:xfrm>
            <a:off x="2219300" y="570850"/>
            <a:ext cx="45402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Obrigado!</a:t>
            </a:r>
            <a:r>
              <a:rPr lang="pt-BR"/>
              <a:t>!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1975" y="1142900"/>
            <a:ext cx="5186200" cy="345744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5"/>
          <p:cNvSpPr/>
          <p:nvPr/>
        </p:nvSpPr>
        <p:spPr>
          <a:xfrm>
            <a:off x="1012075" y="777025"/>
            <a:ext cx="4438800" cy="438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166" name="Google Shape;166;p25"/>
          <p:cNvSpPr txBox="1"/>
          <p:nvPr/>
        </p:nvSpPr>
        <p:spPr>
          <a:xfrm>
            <a:off x="263775" y="119725"/>
            <a:ext cx="37560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0097A7"/>
                </a:solidFill>
                <a:latin typeface="Archivo Black"/>
                <a:ea typeface="Archivo Black"/>
                <a:cs typeface="Archivo Black"/>
                <a:sym typeface="Archivo Black"/>
              </a:rPr>
              <a:t>Dúvidas</a:t>
            </a:r>
            <a:endParaRPr sz="3600">
              <a:solidFill>
                <a:srgbClr val="0097A7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